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57" r:id="rId4"/>
    <p:sldId id="264" r:id="rId5"/>
    <p:sldId id="267" r:id="rId6"/>
    <p:sldId id="258" r:id="rId7"/>
    <p:sldId id="265" r:id="rId8"/>
    <p:sldId id="266" r:id="rId9"/>
    <p:sldId id="268" r:id="rId10"/>
    <p:sldId id="260" r:id="rId11"/>
    <p:sldId id="262" r:id="rId12"/>
    <p:sldId id="269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D262CCB-2F9D-AB46-8C33-80427767D5AE}">
          <p14:sldIdLst>
            <p14:sldId id="256"/>
            <p14:sldId id="259"/>
            <p14:sldId id="257"/>
            <p14:sldId id="264"/>
          </p14:sldIdLst>
        </p14:section>
        <p14:section name="Figure 2" id="{24107A96-7D27-104D-9AAF-A74E63B5C217}">
          <p14:sldIdLst>
            <p14:sldId id="267"/>
            <p14:sldId id="258"/>
            <p14:sldId id="265"/>
            <p14:sldId id="266"/>
          </p14:sldIdLst>
        </p14:section>
        <p14:section name="Figure 3" id="{73BBE9F5-CD9A-8143-9D94-B14355C73455}">
          <p14:sldIdLst>
            <p14:sldId id="268"/>
            <p14:sldId id="260"/>
            <p14:sldId id="262"/>
            <p14:sldId id="269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97" d="100"/>
          <a:sy n="97" d="100"/>
        </p:scale>
        <p:origin x="170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A05712-CE3D-8549-B2B6-16F8FDDD304E}" type="datetimeFigureOut">
              <a:rPr lang="en-US" smtClean="0"/>
              <a:t>8/14/22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8E969-539B-1C44-85F1-CB3D181AF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586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8E969-539B-1C44-85F1-CB3D181AF4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8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8E969-539B-1C44-85F1-CB3D181AF4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9406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 1.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8E969-539B-1C44-85F1-CB3D181AF4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562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55A5A-B5D4-FF42-B48A-6C600AA988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23E9A-0BF4-DAB6-6AE7-1940875856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435513-D490-169E-1607-64C095EA4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4A1BF-4B77-A720-B8F4-9FFE33E48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3D7E0-FDBD-96DD-9FFC-69B8052A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367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CABDB-78A6-0D80-EF60-E4D60689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9D8504-EDE5-69AE-A22E-A0D60A945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A339B-BF8D-17EA-880F-4BD010164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65181-8D6E-09F0-FA33-F2F6FF95A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552B05-2A0A-5A03-74CF-451E66F94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31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127A32-5DBB-6897-5250-3DA828F3ED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F0D4AC-9860-FBD9-BEC6-AAA6A37738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9E5A6-1E6B-6C9C-B3FF-F0FBE1C1C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CBB44-82EC-C387-BAC5-54BADB2C2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44962-B0E6-FE8A-DC6A-155B5FC10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697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F3F28-EA9D-AAAF-4960-58B00379B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114C0-6127-6960-B5E2-BE4A89F1B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C868B-5033-9437-0A66-2583D3EF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9234C-0BF2-12AC-A1EA-9721D4E3D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FD146-A73B-A5ED-1813-2078722F4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20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5DEFB-0F2F-A4E0-F57F-046E6D99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4C55CC-4326-841E-C33B-1BABC06D7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B5EF4-1112-7480-7B1F-F7DF7056A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A705D-355D-B710-6AE4-9BCB6EB6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3F15B-65DE-C467-6E97-14F7E6E4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167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6FB9C-E04B-BAB9-A0A4-B2560C527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2769D-99BB-3179-85E1-2E869E6875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32051-748A-03E1-8DF0-C3FE90AF2B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C63DB9-F18A-8422-898D-A62ABBD3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CF722-7096-1D83-9A1C-6338C6868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66EE52-7DD2-5A0D-F0E1-1650F0573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105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0E712-0119-B41E-9159-6DA3F2A61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A20DD-6927-4AF2-ECDA-EE0C6AF41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412254-C9E4-2925-8EA8-D80B8CD827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0A0039-096B-8F5E-68DA-B300AFFFD4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8B78A0-01DB-7EDB-A6A6-11446E93A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5EE44F-462D-0192-F0F2-599747E7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673569-305B-BF60-95CA-1FC21191A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D8BB7B-B232-DDFA-AEF6-CE6E9E9A5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55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0E0E4-630D-06A2-7AD0-C7655DAA4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52F843-1F58-092F-35D3-0114FF223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9BF2F-4E49-FAF6-057C-8882A9349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662673-8DBB-6E0C-3C8B-B6EE52EB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284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26D845-AF22-22F2-3E35-966A8CC0F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864938-80BA-133C-9678-1E545853C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0311C-56FF-AD34-2F19-D472819F3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750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BEF92-4A3A-DC9B-90F0-D1D9475ED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172ED-9222-3B8F-E45E-33EBF6420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998E59-F64B-A1CD-4FEE-8AAB9A35C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32236-E2F3-95A4-CBD7-A68E0B1AF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F3CA8-2AF0-5181-6C5D-AFB124AC9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57299F-15EF-7656-E93D-770B71C89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84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EEF50-B479-0C8B-6179-0F28FB6EF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632F78-5B57-3F35-BB86-15781D7152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8D5285-1FA8-E468-DE64-9444BCA5A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1407A-9289-1EB4-9E90-C02D5A69F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C0BB5A-1819-3124-1F52-DBE600461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0EABC9-1BF6-FE52-AAE5-EB02010A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41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DE6B36-ACA6-7DEB-D4C8-BB487E9E5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D1D7E-A0D1-5E93-68AE-5659E15B6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DC967-BEF1-054A-F26C-F4B77F0D64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F1270B-77E4-294F-921C-5E0E9400B205}" type="datetimeFigureOut">
              <a:rPr lang="en-US" smtClean="0"/>
              <a:t>8/14/22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68CA8-1330-7020-08D0-72AF27CC75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0D3A8-37F0-2E16-2DAD-CEF6DAC8FA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88335-09A5-7B45-B27F-D2EF1C373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62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5B30F-B77B-8BCA-820B-E7BF236ED4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Infected innate immune cells hint at the cause of severe COVID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10D231-8683-B430-2CB7-581FA8C966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Minghao</a:t>
            </a:r>
            <a:r>
              <a:rPr lang="en-US" dirty="0"/>
              <a:t> Gong</a:t>
            </a:r>
          </a:p>
        </p:txBody>
      </p:sp>
    </p:spTree>
    <p:extLst>
      <p:ext uri="{BB962C8B-B14F-4D97-AF65-F5344CB8AC3E}">
        <p14:creationId xmlns:p14="http://schemas.microsoft.com/office/powerpoint/2010/main" val="4060887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2BF9-D0E1-9083-D586-9B5EE04CB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533"/>
            <a:ext cx="10515600" cy="315912"/>
          </a:xfrm>
        </p:spPr>
        <p:txBody>
          <a:bodyPr>
            <a:noAutofit/>
          </a:bodyPr>
          <a:lstStyle/>
          <a:p>
            <a:r>
              <a:rPr lang="en-US" sz="3200" dirty="0"/>
              <a:t>Lung macrophages have inflammasome specks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4639717F-B39E-F4CB-7835-0BB7B486E8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5679" y="735550"/>
            <a:ext cx="7709452" cy="6029685"/>
          </a:xfrm>
        </p:spPr>
      </p:pic>
    </p:spTree>
    <p:extLst>
      <p:ext uri="{BB962C8B-B14F-4D97-AF65-F5344CB8AC3E}">
        <p14:creationId xmlns:p14="http://schemas.microsoft.com/office/powerpoint/2010/main" val="2505018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2BF9-D0E1-9083-D586-9B5EE04CB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533"/>
            <a:ext cx="10515600" cy="315912"/>
          </a:xfrm>
        </p:spPr>
        <p:txBody>
          <a:bodyPr>
            <a:noAutofit/>
          </a:bodyPr>
          <a:lstStyle/>
          <a:p>
            <a:r>
              <a:rPr lang="en-US" sz="3200" dirty="0"/>
              <a:t>CD16 mediates infection of opsonized virus </a:t>
            </a:r>
          </a:p>
        </p:txBody>
      </p:sp>
      <p:pic>
        <p:nvPicPr>
          <p:cNvPr id="4" name="Picture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AA5E4A99-3D90-2A68-7971-750CF2BFEE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07"/>
          <a:stretch/>
        </p:blipFill>
        <p:spPr>
          <a:xfrm>
            <a:off x="271393" y="861392"/>
            <a:ext cx="10350500" cy="559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858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1776-1DD1-5BD6-F11C-72E00517B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, schematic&#10;&#10;Description automatically generated">
            <a:extLst>
              <a:ext uri="{FF2B5EF4-FFF2-40B4-BE49-F238E27FC236}">
                <a16:creationId xmlns:a16="http://schemas.microsoft.com/office/drawing/2014/main" id="{ED8BF44D-39C0-CE7E-3D94-7290180183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0721" y="2141295"/>
            <a:ext cx="9377337" cy="2987295"/>
          </a:xfrm>
        </p:spPr>
      </p:pic>
    </p:spTree>
    <p:extLst>
      <p:ext uri="{BB962C8B-B14F-4D97-AF65-F5344CB8AC3E}">
        <p14:creationId xmlns:p14="http://schemas.microsoft.com/office/powerpoint/2010/main" val="1313342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2BF9-D0E1-9083-D586-9B5EE04CB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533"/>
            <a:ext cx="10515600" cy="315912"/>
          </a:xfrm>
        </p:spPr>
        <p:txBody>
          <a:bodyPr>
            <a:noAutofit/>
          </a:bodyPr>
          <a:lstStyle/>
          <a:p>
            <a:r>
              <a:rPr lang="en-US" sz="3200" dirty="0"/>
              <a:t>SARS-CoV-2 monocyte infection is aborted 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0AE90BD5-056A-B0B1-1830-B3B7E1108B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70554"/>
            <a:ext cx="5163494" cy="2374020"/>
          </a:xfrm>
          <a:prstGeom prst="rect">
            <a:avLst/>
          </a:prstGeom>
        </p:spPr>
      </p:pic>
      <p:pic>
        <p:nvPicPr>
          <p:cNvPr id="7" name="Picture 6" descr="Chart, waterfall chart&#10;&#10;Description automatically generated">
            <a:extLst>
              <a:ext uri="{FF2B5EF4-FFF2-40B4-BE49-F238E27FC236}">
                <a16:creationId xmlns:a16="http://schemas.microsoft.com/office/drawing/2014/main" id="{CFD5125C-34F9-9FD9-646A-8CFFFBB05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183" y="3590267"/>
            <a:ext cx="8531634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856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A80C9F4-F6BA-762C-0200-295A56EAFA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3608" y="546062"/>
            <a:ext cx="10515600" cy="4093691"/>
          </a:xfrm>
        </p:spPr>
      </p:pic>
    </p:spTree>
    <p:extLst>
      <p:ext uri="{BB962C8B-B14F-4D97-AF65-F5344CB8AC3E}">
        <p14:creationId xmlns:p14="http://schemas.microsoft.com/office/powerpoint/2010/main" val="344252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89D17-86EC-B8C0-C3BE-84CFC74DB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704" y="186451"/>
            <a:ext cx="10515600" cy="315912"/>
          </a:xfrm>
        </p:spPr>
        <p:txBody>
          <a:bodyPr>
            <a:noAutofit/>
          </a:bodyPr>
          <a:lstStyle/>
          <a:p>
            <a:r>
              <a:rPr lang="en-US" sz="3200" dirty="0"/>
              <a:t>COVID-19 blood shows signs of </a:t>
            </a:r>
            <a:r>
              <a:rPr lang="en-US" sz="3200" dirty="0" err="1"/>
              <a:t>pyroptosis</a:t>
            </a:r>
            <a:endParaRPr lang="en-US" sz="3200"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8323C550-BA8D-7868-488E-B841FF42D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553" y="549273"/>
            <a:ext cx="7437572" cy="612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549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89D17-86EC-B8C0-C3BE-84CFC74DB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704" y="186451"/>
            <a:ext cx="10515600" cy="315912"/>
          </a:xfrm>
        </p:spPr>
        <p:txBody>
          <a:bodyPr>
            <a:noAutofit/>
          </a:bodyPr>
          <a:lstStyle/>
          <a:p>
            <a:r>
              <a:rPr lang="en-US" sz="3200" dirty="0" err="1"/>
              <a:t>Pyroptosis</a:t>
            </a:r>
            <a:r>
              <a:rPr lang="en-US" sz="3200" dirty="0"/>
              <a:t> biomarkers correlate with COVID-19 disease severity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C552AB7E-0DEE-6E7F-3EDC-F5250D9B5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04" y="1087045"/>
            <a:ext cx="11319641" cy="4390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569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5BDB5-7982-D0ED-6D69-0012DCCE8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2337"/>
          </a:xfrm>
        </p:spPr>
        <p:txBody>
          <a:bodyPr>
            <a:normAutofit fontScale="90000"/>
          </a:bodyPr>
          <a:lstStyle/>
          <a:p>
            <a:r>
              <a:rPr lang="en-US" dirty="0"/>
              <a:t>Monocytes have activated inflammasomes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8A171-D0EA-89F0-6C7E-65A7984A6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15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2BF9-D0E1-9083-D586-9B5EE04CB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533"/>
            <a:ext cx="10515600" cy="315912"/>
          </a:xfrm>
        </p:spPr>
        <p:txBody>
          <a:bodyPr>
            <a:noAutofit/>
          </a:bodyPr>
          <a:lstStyle/>
          <a:p>
            <a:r>
              <a:rPr lang="en-US" sz="3200" dirty="0"/>
              <a:t>Monocytes have activated inflammasomes –ASC/FLICA 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583CF865-8624-94B9-7B72-CD3A73D53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23" y="1235951"/>
            <a:ext cx="10703689" cy="438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406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2BF9-D0E1-9083-D586-9B5EE04CB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533"/>
            <a:ext cx="10515600" cy="315912"/>
          </a:xfrm>
        </p:spPr>
        <p:txBody>
          <a:bodyPr>
            <a:noAutofit/>
          </a:bodyPr>
          <a:lstStyle/>
          <a:p>
            <a:r>
              <a:rPr lang="en-US" sz="3200" dirty="0"/>
              <a:t>Monocytes have activated inflammasomes – GSDMD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4CB5BC6-6CEE-E3D5-9A04-B13CFD9ED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0" y="1733550"/>
            <a:ext cx="106807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19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2BF9-D0E1-9083-D586-9B5EE04CB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533"/>
            <a:ext cx="10515600" cy="315912"/>
          </a:xfrm>
        </p:spPr>
        <p:txBody>
          <a:bodyPr>
            <a:noAutofit/>
          </a:bodyPr>
          <a:lstStyle/>
          <a:p>
            <a:r>
              <a:rPr lang="en-US" sz="3200" dirty="0"/>
              <a:t>Monocytes have activated inflammasomes – NLPR3/AIM2 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E5B67EA-5EF9-6AE2-4FC0-F80108063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11116"/>
            <a:ext cx="96266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149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2BF9-D0E1-9083-D586-9B5EE04CB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0533"/>
            <a:ext cx="10515600" cy="315912"/>
          </a:xfrm>
        </p:spPr>
        <p:txBody>
          <a:bodyPr>
            <a:noAutofit/>
          </a:bodyPr>
          <a:lstStyle/>
          <a:p>
            <a:r>
              <a:rPr lang="en-US" sz="3200" dirty="0"/>
              <a:t>Monocyte infection triggers </a:t>
            </a:r>
            <a:r>
              <a:rPr lang="en-US" sz="3200" dirty="0" err="1"/>
              <a:t>pyroptosis</a:t>
            </a:r>
            <a:r>
              <a:rPr lang="en-US" sz="3200" dirty="0"/>
              <a:t> 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B2C26CC7-D8D3-A285-F904-162B865F9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116" y="763849"/>
            <a:ext cx="2821965" cy="1419801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97E2B3C-A076-D547-0222-B1720B6AD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592" y="808656"/>
            <a:ext cx="2493739" cy="1335678"/>
          </a:xfrm>
          <a:prstGeom prst="rect">
            <a:avLst/>
          </a:prstGeom>
        </p:spPr>
      </p:pic>
      <p:pic>
        <p:nvPicPr>
          <p:cNvPr id="9" name="Picture 8" descr="Chart, diagram, scatter chart&#10;&#10;Description automatically generated">
            <a:extLst>
              <a:ext uri="{FF2B5EF4-FFF2-40B4-BE49-F238E27FC236}">
                <a16:creationId xmlns:a16="http://schemas.microsoft.com/office/drawing/2014/main" id="{6CE94680-51C0-0455-90A6-5DB415C6C0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5842" y="768900"/>
            <a:ext cx="1828800" cy="1409700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F04F96A9-7A97-7AAE-1184-D7B3640CA5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594" y="2178600"/>
            <a:ext cx="9121164" cy="449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51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1847</TotalTime>
  <Words>80</Words>
  <Application>Microsoft Macintosh PowerPoint</Application>
  <PresentationFormat>Widescreen</PresentationFormat>
  <Paragraphs>17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Infected innate immune cells hint at the cause of severe COVID</vt:lpstr>
      <vt:lpstr>PowerPoint Presentation</vt:lpstr>
      <vt:lpstr>COVID-19 blood shows signs of pyroptosis</vt:lpstr>
      <vt:lpstr>Pyroptosis biomarkers correlate with COVID-19 disease severity</vt:lpstr>
      <vt:lpstr>Monocytes have activated inflammasomes</vt:lpstr>
      <vt:lpstr>Monocytes have activated inflammasomes –ASC/FLICA </vt:lpstr>
      <vt:lpstr>Monocytes have activated inflammasomes – GSDMD</vt:lpstr>
      <vt:lpstr>Monocytes have activated inflammasomes – NLPR3/AIM2 </vt:lpstr>
      <vt:lpstr>Monocyte infection triggers pyroptosis </vt:lpstr>
      <vt:lpstr>Lung macrophages have inflammasome specks</vt:lpstr>
      <vt:lpstr>CD16 mediates infection of opsonized virus </vt:lpstr>
      <vt:lpstr>PowerPoint Presentation</vt:lpstr>
      <vt:lpstr>SARS-CoV-2 monocyte infection is aborted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Infected innate immune cells hint at the cause of severe COVID</dc:title>
  <dc:creator>Minghao Gong</dc:creator>
  <cp:lastModifiedBy>Minghao Gong</cp:lastModifiedBy>
  <cp:revision>4</cp:revision>
  <dcterms:created xsi:type="dcterms:W3CDTF">2022-08-13T18:50:43Z</dcterms:created>
  <dcterms:modified xsi:type="dcterms:W3CDTF">2022-08-16T03:46:48Z</dcterms:modified>
</cp:coreProperties>
</file>

<file path=docProps/thumbnail.jpeg>
</file>